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69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57E880F-C2E6-4F63-A3C0-390E8BB5219C}" type="datetimeFigureOut">
              <a:rPr lang="zh-TW" altLang="en-US" smtClean="0"/>
              <a:t>2022/2/17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4BBAB22-6789-4B91-BE01-0C8D7F79517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15925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880F-C2E6-4F63-A3C0-390E8BB5219C}" type="datetimeFigureOut">
              <a:rPr lang="zh-TW" altLang="en-US" smtClean="0"/>
              <a:t>2022/2/17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AB22-6789-4B91-BE01-0C8D7F7951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7851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880F-C2E6-4F63-A3C0-390E8BB5219C}" type="datetimeFigureOut">
              <a:rPr lang="zh-TW" altLang="en-US" smtClean="0"/>
              <a:t>2022/2/17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AB22-6789-4B91-BE01-0C8D7F7951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8048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880F-C2E6-4F63-A3C0-390E8BB5219C}" type="datetimeFigureOut">
              <a:rPr lang="zh-TW" altLang="en-US" smtClean="0"/>
              <a:t>2022/2/17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AB22-6789-4B91-BE01-0C8D7F7951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0859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57E880F-C2E6-4F63-A3C0-390E8BB5219C}" type="datetimeFigureOut">
              <a:rPr lang="zh-TW" altLang="en-US" smtClean="0"/>
              <a:t>2022/2/17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4BBAB22-6789-4B91-BE01-0C8D7F795179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290921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880F-C2E6-4F63-A3C0-390E8BB5219C}" type="datetimeFigureOut">
              <a:rPr lang="zh-TW" altLang="en-US" smtClean="0"/>
              <a:t>2022/2/17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AB22-6789-4B91-BE01-0C8D7F7951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787120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880F-C2E6-4F63-A3C0-390E8BB5219C}" type="datetimeFigureOut">
              <a:rPr lang="zh-TW" altLang="en-US" smtClean="0"/>
              <a:t>2022/2/17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AB22-6789-4B91-BE01-0C8D7F7951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663209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880F-C2E6-4F63-A3C0-390E8BB5219C}" type="datetimeFigureOut">
              <a:rPr lang="zh-TW" altLang="en-US" smtClean="0"/>
              <a:t>2022/2/17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AB22-6789-4B91-BE01-0C8D7F7951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8102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880F-C2E6-4F63-A3C0-390E8BB5219C}" type="datetimeFigureOut">
              <a:rPr lang="zh-TW" altLang="en-US" smtClean="0"/>
              <a:t>2022/2/17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AB22-6789-4B91-BE01-0C8D7F7951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2754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557E880F-C2E6-4F63-A3C0-390E8BB5219C}" type="datetimeFigureOut">
              <a:rPr lang="zh-TW" altLang="en-US" smtClean="0"/>
              <a:t>2022/2/17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04BBAB22-6789-4B91-BE01-0C8D7F79517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102350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557E880F-C2E6-4F63-A3C0-390E8BB5219C}" type="datetimeFigureOut">
              <a:rPr lang="zh-TW" altLang="en-US" smtClean="0"/>
              <a:t>2022/2/17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04BBAB22-6789-4B91-BE01-0C8D7F7951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2409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7E880F-C2E6-4F63-A3C0-390E8BB5219C}" type="datetimeFigureOut">
              <a:rPr lang="zh-TW" altLang="en-US" smtClean="0"/>
              <a:t>2022/2/17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4BBAB22-6789-4B91-BE01-0C8D7F79517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27386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O9W-EybEkA&amp;t=21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F6058A80-F6CA-480D-9447-32F0B35D3C95}"/>
              </a:ext>
            </a:extLst>
          </p:cNvPr>
          <p:cNvSpPr txBox="1"/>
          <p:nvPr/>
        </p:nvSpPr>
        <p:spPr>
          <a:xfrm>
            <a:off x="1621654" y="2209189"/>
            <a:ext cx="89486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學年度第二學期班級家長會宣導事項</a:t>
            </a:r>
          </a:p>
        </p:txBody>
      </p:sp>
    </p:spTree>
    <p:extLst>
      <p:ext uri="{BB962C8B-B14F-4D97-AF65-F5344CB8AC3E}">
        <p14:creationId xmlns:p14="http://schemas.microsoft.com/office/powerpoint/2010/main" val="2165865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9480A7E0-B166-404C-BD5A-4BB6B6EEBE70}"/>
              </a:ext>
            </a:extLst>
          </p:cNvPr>
          <p:cNvSpPr/>
          <p:nvPr/>
        </p:nvSpPr>
        <p:spPr>
          <a:xfrm>
            <a:off x="978208" y="146050"/>
            <a:ext cx="1059827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spcAft>
                <a:spcPts val="0"/>
              </a:spcAft>
            </a:pPr>
            <a:r>
              <a:rPr lang="zh-TW" altLang="zh-TW" sz="2400" b="1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新竹市東區建功國小六十四週年校慶系列活動「心園校刊」徵選活動實施辦法</a:t>
            </a:r>
            <a:endParaRPr lang="zh-TW" altLang="zh-TW" sz="2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395EC515-9C67-42DE-85DB-D02EE73A35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604234"/>
              </p:ext>
            </p:extLst>
          </p:nvPr>
        </p:nvGraphicFramePr>
        <p:xfrm>
          <a:off x="2719070" y="663388"/>
          <a:ext cx="6753860" cy="2868422"/>
        </p:xfrm>
        <a:graphic>
          <a:graphicData uri="http://schemas.openxmlformats.org/drawingml/2006/table">
            <a:tbl>
              <a:tblPr/>
              <a:tblGrid>
                <a:gridCol w="234315">
                  <a:extLst>
                    <a:ext uri="{9D8B030D-6E8A-4147-A177-3AD203B41FA5}">
                      <a16:colId xmlns:a16="http://schemas.microsoft.com/office/drawing/2014/main" val="1083946553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570005431"/>
                    </a:ext>
                  </a:extLst>
                </a:gridCol>
                <a:gridCol w="989965">
                  <a:extLst>
                    <a:ext uri="{9D8B030D-6E8A-4147-A177-3AD203B41FA5}">
                      <a16:colId xmlns:a16="http://schemas.microsoft.com/office/drawing/2014/main" val="3688423453"/>
                    </a:ext>
                  </a:extLst>
                </a:gridCol>
                <a:gridCol w="4719320">
                  <a:extLst>
                    <a:ext uri="{9D8B030D-6E8A-4147-A177-3AD203B41FA5}">
                      <a16:colId xmlns:a16="http://schemas.microsoft.com/office/drawing/2014/main" val="1173601251"/>
                    </a:ext>
                  </a:extLst>
                </a:gridCol>
              </a:tblGrid>
              <a:tr h="325120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編號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徵稿項目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徵稿年級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說明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9211119"/>
                  </a:ext>
                </a:extLst>
              </a:tr>
              <a:tr h="44450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u="sng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童詩組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400" u="sng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國小</a:t>
                      </a:r>
                      <a:br>
                        <a:rPr lang="en-US" sz="1400" u="sng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</a:br>
                      <a:r>
                        <a:rPr lang="zh-TW" sz="1400" u="sng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三年級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●以</a:t>
                      </a:r>
                      <a:r>
                        <a:rPr lang="zh-TW" sz="1400" b="1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感恩家人、校園生活</a:t>
                      </a:r>
                      <a:r>
                        <a:rPr lang="zh-TW" sz="14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為取材範圍。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●每首童詩</a:t>
                      </a:r>
                      <a:r>
                        <a:rPr lang="zh-TW" sz="1400" b="1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以</a:t>
                      </a:r>
                      <a:r>
                        <a:rPr lang="en-US" sz="1400" b="1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zh-TW" sz="1400" b="1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句</a:t>
                      </a:r>
                      <a:r>
                        <a:rPr lang="zh-TW" sz="14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為限。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●</a:t>
                      </a:r>
                      <a:r>
                        <a:rPr lang="zh-TW" sz="1400" b="1" u="sng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每班</a:t>
                      </a:r>
                      <a:r>
                        <a:rPr lang="en-US" sz="1400" b="1" u="sng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2-5</a:t>
                      </a:r>
                      <a:r>
                        <a:rPr lang="zh-TW" sz="1400" b="1" u="sng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件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0477722"/>
                  </a:ext>
                </a:extLst>
              </a:tr>
              <a:tr h="44450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作文組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國小</a:t>
                      </a:r>
                      <a:br>
                        <a:rPr lang="en-US" sz="14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</a:br>
                      <a:r>
                        <a:rPr lang="zh-TW" sz="14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四、五、六年級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●題目可以自訂</a:t>
                      </a: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只要和</a:t>
                      </a:r>
                      <a:r>
                        <a:rPr lang="zh-TW" sz="1400" b="1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感恩家人、校園生活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有關即可。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四年級</a:t>
                      </a: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350-500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字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五、六年級</a:t>
                      </a: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500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字</a:t>
                      </a: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-1000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字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●</a:t>
                      </a:r>
                      <a:r>
                        <a:rPr lang="zh-TW" sz="1400" b="1" u="sng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每班</a:t>
                      </a:r>
                      <a:r>
                        <a:rPr lang="en-US" sz="1400" b="1" u="sng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2-5</a:t>
                      </a:r>
                      <a:r>
                        <a:rPr lang="zh-TW" sz="1400" b="1" u="sng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件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0728819"/>
                  </a:ext>
                </a:extLst>
              </a:tr>
              <a:tr h="44450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繪畫組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幼兒園、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國小一、二年級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●題目可以自訂</a:t>
                      </a:r>
                      <a:r>
                        <a:rPr lang="en-US" sz="14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只要和</a:t>
                      </a:r>
                      <a:r>
                        <a:rPr lang="zh-TW" sz="1400" b="1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感恩家人、校園生活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有關即可。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●幼兒園、一、二年級作品限定為</a:t>
                      </a:r>
                      <a:r>
                        <a:rPr lang="zh-TW" sz="1400" b="1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八開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圖畫紙大小；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●</a:t>
                      </a:r>
                      <a:r>
                        <a:rPr lang="zh-TW" sz="1400" b="1" u="sng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每班</a:t>
                      </a:r>
                      <a:r>
                        <a:rPr lang="en-US" sz="1400" b="1" u="sng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2-5</a:t>
                      </a:r>
                      <a:r>
                        <a:rPr lang="zh-TW" sz="1400" b="1" u="sng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件</a:t>
                      </a:r>
                      <a:r>
                        <a:rPr lang="zh-TW" sz="14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。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6951060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7AC30A6E-0FD3-4988-86D8-911730F61D3C}"/>
              </a:ext>
            </a:extLst>
          </p:cNvPr>
          <p:cNvSpPr/>
          <p:nvPr/>
        </p:nvSpPr>
        <p:spPr>
          <a:xfrm>
            <a:off x="328474" y="3651832"/>
            <a:ext cx="11762912" cy="2643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  <a:spcAft>
                <a:spcPts val="0"/>
              </a:spcAft>
            </a:pPr>
            <a:r>
              <a:rPr lang="zh-TW" altLang="en-US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</a:t>
            </a:r>
            <a:r>
              <a:rPr lang="zh-TW" altLang="zh-TW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徵稿辦法：</a:t>
            </a:r>
            <a:endParaRPr lang="zh-TW" altLang="zh-TW" kern="10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240"/>
              </a:spcBef>
              <a:spcAft>
                <a:spcPts val="0"/>
              </a:spcAft>
            </a:pPr>
            <a:r>
              <a:rPr lang="en-US" altLang="zh-TW" kern="100" dirty="0">
                <a:latin typeface="標楷體" panose="03000509000000000000" pitchFamily="65" charset="-120"/>
                <a:cs typeface="Times New Roman" panose="02020603050405020304" pitchFamily="18" charset="0"/>
              </a:rPr>
              <a:t>  (</a:t>
            </a:r>
            <a:r>
              <a:rPr lang="zh-TW" altLang="zh-TW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一</a:t>
            </a:r>
            <a:r>
              <a:rPr lang="en-US" altLang="zh-TW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童詩組：一律使用電子檔寄</a:t>
            </a:r>
            <a:r>
              <a:rPr lang="en-US" altLang="zh-TW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e-mail</a:t>
            </a:r>
            <a:r>
              <a:rPr lang="zh-TW" altLang="zh-TW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信箱：</a:t>
            </a:r>
            <a:r>
              <a:rPr lang="en-US" altLang="zh-TW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ckpst192@tmail.hc.edu.tw</a:t>
            </a:r>
            <a:r>
              <a:rPr lang="zh-TW" altLang="zh-TW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（檔名請寫：</a:t>
            </a:r>
            <a:r>
              <a:rPr lang="zh-TW" altLang="zh-TW" u="sng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組別</a:t>
            </a:r>
            <a:r>
              <a:rPr lang="en-US" altLang="zh-TW" u="sng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zh-TW" altLang="zh-TW" u="sng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班級姓名</a:t>
            </a:r>
            <a:r>
              <a:rPr lang="en-US" altLang="zh-TW" u="sng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zh-TW" altLang="zh-TW" u="sng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主題名稱</a:t>
            </a:r>
            <a:r>
              <a:rPr lang="zh-TW" altLang="zh-TW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US" altLang="zh-TW" kern="100" dirty="0"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>
              <a:spcBef>
                <a:spcPts val="240"/>
              </a:spcBef>
              <a:spcAft>
                <a:spcPts val="0"/>
              </a:spcAft>
            </a:pPr>
            <a:r>
              <a:rPr lang="zh-TW" altLang="en-US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</a:t>
            </a:r>
            <a:r>
              <a:rPr lang="zh-TW" altLang="zh-TW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例如：</a:t>
            </a:r>
            <a:r>
              <a:rPr lang="zh-TW" altLang="zh-TW" u="sng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童詩組</a:t>
            </a:r>
            <a:r>
              <a:rPr lang="en-US" altLang="zh-TW" u="sng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- 301</a:t>
            </a:r>
            <a:r>
              <a:rPr lang="zh-TW" altLang="zh-TW" u="sng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陳小菲</a:t>
            </a:r>
            <a:r>
              <a:rPr lang="en-US" altLang="zh-TW" u="sng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zh-TW" altLang="zh-TW" u="sng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溜滑梯</a:t>
            </a:r>
            <a:r>
              <a:rPr lang="zh-TW" altLang="zh-TW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r>
              <a:rPr lang="zh-TW" altLang="zh-TW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（稿件限用中文。以</a:t>
            </a:r>
            <a:r>
              <a:rPr lang="en-US" altLang="zh-TW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word</a:t>
            </a:r>
            <a:r>
              <a:rPr lang="zh-TW" altLang="zh-TW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編輯：新細明體、</a:t>
            </a:r>
            <a:r>
              <a:rPr lang="en-US" altLang="zh-TW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12</a:t>
            </a:r>
            <a:r>
              <a:rPr lang="zh-TW" altLang="zh-TW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號字體、單行間距）</a:t>
            </a:r>
            <a:endParaRPr lang="zh-TW" altLang="zh-TW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165100" algn="just">
              <a:spcAft>
                <a:spcPts val="0"/>
              </a:spcAft>
            </a:pPr>
            <a:r>
              <a:rPr lang="zh-TW" altLang="en-US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</a:t>
            </a:r>
            <a:r>
              <a:rPr lang="zh-TW" altLang="zh-TW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en-US" altLang="zh-TW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e-mail</a:t>
            </a:r>
            <a:r>
              <a:rPr lang="zh-TW" altLang="zh-TW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主旨請註明：</a:t>
            </a:r>
            <a:r>
              <a:rPr lang="zh-TW" altLang="zh-TW" u="sng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校刊投稿</a:t>
            </a:r>
            <a:r>
              <a:rPr lang="en-US" altLang="zh-TW" u="sng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zh-TW" altLang="zh-TW" u="sng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作文組</a:t>
            </a:r>
            <a:r>
              <a:rPr lang="en-US" altLang="zh-TW" u="sng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zh-TW" altLang="zh-TW" u="sng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班級姓名</a:t>
            </a:r>
            <a:r>
              <a:rPr lang="zh-TW" altLang="zh-TW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，例如：</a:t>
            </a:r>
            <a:r>
              <a:rPr lang="zh-TW" altLang="zh-TW" u="sng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校刊投稿</a:t>
            </a:r>
            <a:r>
              <a:rPr lang="en-US" altLang="zh-TW" u="sng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zh-TW" altLang="zh-TW" u="sng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童詩組</a:t>
            </a:r>
            <a:r>
              <a:rPr lang="en-US" altLang="zh-TW" u="sng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-201</a:t>
            </a:r>
            <a:r>
              <a:rPr lang="zh-TW" altLang="zh-TW" u="sng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陳小菲</a:t>
            </a:r>
            <a:r>
              <a:rPr lang="zh-TW" altLang="zh-TW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endParaRPr lang="zh-TW" altLang="zh-TW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500"/>
              </a:lnSpc>
              <a:spcAft>
                <a:spcPts val="0"/>
              </a:spcAft>
            </a:pPr>
            <a:r>
              <a:rPr lang="en-US" altLang="zh-TW" kern="100" dirty="0">
                <a:latin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kern="100" dirty="0">
                <a:latin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kern="100" dirty="0">
                <a:latin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二</a:t>
            </a:r>
            <a:r>
              <a:rPr lang="en-US" altLang="zh-TW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作文組：一律使用電子檔寄至</a:t>
            </a:r>
            <a:r>
              <a:rPr lang="en-US" altLang="zh-TW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e-mail</a:t>
            </a:r>
            <a:r>
              <a:rPr lang="zh-TW" altLang="zh-TW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信箱：</a:t>
            </a:r>
            <a:r>
              <a:rPr lang="en-US" altLang="zh-TW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ckpst192@tmail.hc.edu.tw</a:t>
            </a:r>
            <a:r>
              <a:rPr lang="zh-TW" altLang="zh-TW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（檔名請寫：</a:t>
            </a:r>
            <a:r>
              <a:rPr lang="zh-TW" altLang="zh-TW" u="sng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組別</a:t>
            </a:r>
            <a:r>
              <a:rPr lang="en-US" altLang="zh-TW" u="sng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zh-TW" altLang="zh-TW" u="sng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班級姓名</a:t>
            </a:r>
            <a:r>
              <a:rPr lang="en-US" altLang="zh-TW" u="sng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zh-TW" altLang="zh-TW" u="sng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主題名稱</a:t>
            </a:r>
            <a:endParaRPr lang="en-US" altLang="zh-TW" u="sng" kern="100" dirty="0"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>
              <a:lnSpc>
                <a:spcPts val="2500"/>
              </a:lnSpc>
              <a:spcAft>
                <a:spcPts val="0"/>
              </a:spcAft>
            </a:pPr>
            <a:r>
              <a:rPr lang="zh-TW" altLang="en-US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</a:t>
            </a:r>
            <a:r>
              <a:rPr lang="zh-TW" altLang="zh-TW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，例如：</a:t>
            </a:r>
            <a:r>
              <a:rPr lang="zh-TW" altLang="zh-TW" u="sng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作文組</a:t>
            </a:r>
            <a:r>
              <a:rPr lang="en-US" altLang="zh-TW" u="sng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- 609</a:t>
            </a:r>
            <a:r>
              <a:rPr lang="zh-TW" altLang="zh-TW" u="sng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陳小菲</a:t>
            </a:r>
            <a:r>
              <a:rPr lang="en-US" altLang="zh-TW" u="sng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zh-TW" altLang="zh-TW" u="sng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媽媽的拿手菜</a:t>
            </a:r>
            <a:r>
              <a:rPr lang="zh-TW" altLang="zh-TW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r>
              <a:rPr lang="zh-TW" altLang="zh-TW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（稿件限用中文。以</a:t>
            </a:r>
            <a:r>
              <a:rPr lang="en-US" altLang="zh-TW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word</a:t>
            </a:r>
            <a:r>
              <a:rPr lang="zh-TW" altLang="zh-TW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編輯：新細明體、</a:t>
            </a:r>
            <a:r>
              <a:rPr lang="en-US" altLang="zh-TW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12</a:t>
            </a:r>
            <a:r>
              <a:rPr lang="zh-TW" altLang="zh-TW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號字體、單行間距）</a:t>
            </a:r>
            <a:endParaRPr lang="zh-TW" altLang="zh-TW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165100" algn="just">
              <a:spcAft>
                <a:spcPts val="0"/>
              </a:spcAft>
            </a:pPr>
            <a:r>
              <a:rPr lang="zh-TW" altLang="en-US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</a:t>
            </a:r>
            <a:r>
              <a:rPr lang="zh-TW" altLang="zh-TW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en-US" altLang="zh-TW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e-mail</a:t>
            </a:r>
            <a:r>
              <a:rPr lang="zh-TW" altLang="zh-TW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主旨請註明：</a:t>
            </a:r>
            <a:r>
              <a:rPr lang="zh-TW" altLang="zh-TW" u="sng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校刊投稿</a:t>
            </a:r>
            <a:r>
              <a:rPr lang="en-US" altLang="zh-TW" u="sng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zh-TW" altLang="zh-TW" u="sng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作文組</a:t>
            </a:r>
            <a:r>
              <a:rPr lang="en-US" altLang="zh-TW" u="sng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zh-TW" altLang="zh-TW" u="sng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班級姓名</a:t>
            </a:r>
            <a:r>
              <a:rPr lang="zh-TW" altLang="zh-TW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，例如：</a:t>
            </a:r>
            <a:r>
              <a:rPr lang="zh-TW" altLang="zh-TW" u="sng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校刊投稿</a:t>
            </a:r>
            <a:r>
              <a:rPr lang="en-US" altLang="zh-TW" u="sng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zh-TW" altLang="zh-TW" u="sng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作文組</a:t>
            </a:r>
            <a:r>
              <a:rPr lang="en-US" altLang="zh-TW" u="sng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-609</a:t>
            </a:r>
            <a:r>
              <a:rPr lang="zh-TW" altLang="zh-TW" u="sng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陳小菲</a:t>
            </a:r>
            <a:r>
              <a:rPr lang="zh-TW" altLang="zh-TW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endParaRPr lang="zh-TW" altLang="zh-TW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TW" kern="100" dirty="0">
                <a:latin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kern="100" dirty="0">
                <a:latin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kern="100" dirty="0">
                <a:latin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三</a:t>
            </a:r>
            <a:r>
              <a:rPr lang="en-US" altLang="zh-TW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繪畫組</a:t>
            </a:r>
            <a:r>
              <a:rPr lang="zh-TW" altLang="zh-TW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：在作品背面左下角</a:t>
            </a:r>
            <a:r>
              <a:rPr lang="zh-TW" altLang="zh-TW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，寫上：</a:t>
            </a:r>
            <a:r>
              <a:rPr lang="zh-TW" altLang="zh-TW" u="sng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班級姓名</a:t>
            </a:r>
            <a:r>
              <a:rPr lang="en-US" altLang="zh-TW" u="sng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zh-TW" altLang="zh-TW" u="sng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主題名稱</a:t>
            </a:r>
            <a:r>
              <a:rPr lang="zh-TW" altLang="zh-TW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，例如：</a:t>
            </a:r>
            <a:r>
              <a:rPr lang="en-US" altLang="zh-TW" u="sng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109</a:t>
            </a:r>
            <a:r>
              <a:rPr lang="zh-TW" altLang="zh-TW" u="sng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陳小菲</a:t>
            </a:r>
            <a:r>
              <a:rPr lang="en-US" altLang="zh-TW" u="sng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zh-TW" altLang="zh-TW" u="sng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操場</a:t>
            </a:r>
            <a:r>
              <a:rPr lang="zh-TW" altLang="zh-TW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zh-TW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</a:t>
            </a:r>
            <a:r>
              <a:rPr lang="zh-TW" altLang="zh-TW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截稿日期：</a:t>
            </a:r>
            <a:r>
              <a:rPr lang="en-US" altLang="zh-TW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111</a:t>
            </a:r>
            <a:r>
              <a:rPr lang="zh-TW" altLang="zh-TW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03</a:t>
            </a:r>
            <a:r>
              <a:rPr lang="zh-TW" altLang="zh-TW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05</a:t>
            </a:r>
            <a:r>
              <a:rPr lang="zh-TW" altLang="zh-TW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日</a:t>
            </a:r>
            <a:r>
              <a:rPr lang="en-US" altLang="zh-TW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五</a:t>
            </a:r>
            <a:r>
              <a:rPr lang="en-US" altLang="zh-TW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中午</a:t>
            </a:r>
            <a:r>
              <a:rPr lang="en-US" altLang="zh-TW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12:00</a:t>
            </a:r>
            <a:r>
              <a:rPr lang="zh-TW" altLang="zh-TW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截止</a:t>
            </a:r>
            <a:endParaRPr lang="zh-TW" altLang="zh-TW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722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63B61628-F611-4D18-B549-DD5A21207DC0}"/>
              </a:ext>
            </a:extLst>
          </p:cNvPr>
          <p:cNvSpPr txBox="1"/>
          <p:nvPr/>
        </p:nvSpPr>
        <p:spPr>
          <a:xfrm>
            <a:off x="1944210" y="2583402"/>
            <a:ext cx="79100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8000" dirty="0">
                <a:latin typeface="標楷體" panose="03000509000000000000" pitchFamily="65" charset="-120"/>
                <a:ea typeface="標楷體" panose="03000509000000000000" pitchFamily="65" charset="-120"/>
              </a:rPr>
              <a:t>總務處</a:t>
            </a:r>
          </a:p>
        </p:txBody>
      </p:sp>
    </p:spTree>
    <p:extLst>
      <p:ext uri="{BB962C8B-B14F-4D97-AF65-F5344CB8AC3E}">
        <p14:creationId xmlns:p14="http://schemas.microsoft.com/office/powerpoint/2010/main" val="1381582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246455DD-35D1-4B05-AD4A-BF69182101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538877"/>
              </p:ext>
            </p:extLst>
          </p:nvPr>
        </p:nvGraphicFramePr>
        <p:xfrm>
          <a:off x="1621300" y="477257"/>
          <a:ext cx="9218494" cy="59370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3973">
                  <a:extLst>
                    <a:ext uri="{9D8B030D-6E8A-4147-A177-3AD203B41FA5}">
                      <a16:colId xmlns:a16="http://schemas.microsoft.com/office/drawing/2014/main" val="3684719814"/>
                    </a:ext>
                  </a:extLst>
                </a:gridCol>
                <a:gridCol w="884953">
                  <a:extLst>
                    <a:ext uri="{9D8B030D-6E8A-4147-A177-3AD203B41FA5}">
                      <a16:colId xmlns:a16="http://schemas.microsoft.com/office/drawing/2014/main" val="3884186378"/>
                    </a:ext>
                  </a:extLst>
                </a:gridCol>
                <a:gridCol w="869952">
                  <a:extLst>
                    <a:ext uri="{9D8B030D-6E8A-4147-A177-3AD203B41FA5}">
                      <a16:colId xmlns:a16="http://schemas.microsoft.com/office/drawing/2014/main" val="3021988923"/>
                    </a:ext>
                  </a:extLst>
                </a:gridCol>
                <a:gridCol w="869952">
                  <a:extLst>
                    <a:ext uri="{9D8B030D-6E8A-4147-A177-3AD203B41FA5}">
                      <a16:colId xmlns:a16="http://schemas.microsoft.com/office/drawing/2014/main" val="649964261"/>
                    </a:ext>
                  </a:extLst>
                </a:gridCol>
                <a:gridCol w="869952">
                  <a:extLst>
                    <a:ext uri="{9D8B030D-6E8A-4147-A177-3AD203B41FA5}">
                      <a16:colId xmlns:a16="http://schemas.microsoft.com/office/drawing/2014/main" val="3502597219"/>
                    </a:ext>
                  </a:extLst>
                </a:gridCol>
                <a:gridCol w="869952">
                  <a:extLst>
                    <a:ext uri="{9D8B030D-6E8A-4147-A177-3AD203B41FA5}">
                      <a16:colId xmlns:a16="http://schemas.microsoft.com/office/drawing/2014/main" val="34943629"/>
                    </a:ext>
                  </a:extLst>
                </a:gridCol>
                <a:gridCol w="869952">
                  <a:extLst>
                    <a:ext uri="{9D8B030D-6E8A-4147-A177-3AD203B41FA5}">
                      <a16:colId xmlns:a16="http://schemas.microsoft.com/office/drawing/2014/main" val="3183124897"/>
                    </a:ext>
                  </a:extLst>
                </a:gridCol>
                <a:gridCol w="869952">
                  <a:extLst>
                    <a:ext uri="{9D8B030D-6E8A-4147-A177-3AD203B41FA5}">
                      <a16:colId xmlns:a16="http://schemas.microsoft.com/office/drawing/2014/main" val="1530415546"/>
                    </a:ext>
                  </a:extLst>
                </a:gridCol>
                <a:gridCol w="869952">
                  <a:extLst>
                    <a:ext uri="{9D8B030D-6E8A-4147-A177-3AD203B41FA5}">
                      <a16:colId xmlns:a16="http://schemas.microsoft.com/office/drawing/2014/main" val="4214101545"/>
                    </a:ext>
                  </a:extLst>
                </a:gridCol>
                <a:gridCol w="869952">
                  <a:extLst>
                    <a:ext uri="{9D8B030D-6E8A-4147-A177-3AD203B41FA5}">
                      <a16:colId xmlns:a16="http://schemas.microsoft.com/office/drawing/2014/main" val="1919778630"/>
                    </a:ext>
                  </a:extLst>
                </a:gridCol>
                <a:gridCol w="869952">
                  <a:extLst>
                    <a:ext uri="{9D8B030D-6E8A-4147-A177-3AD203B41FA5}">
                      <a16:colId xmlns:a16="http://schemas.microsoft.com/office/drawing/2014/main" val="126642970"/>
                    </a:ext>
                  </a:extLst>
                </a:gridCol>
              </a:tblGrid>
              <a:tr h="442992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</a:rPr>
                        <a:t>新竹市東區建功國民小學各年級別繳納金額表</a:t>
                      </a:r>
                      <a:r>
                        <a:rPr lang="en-US" altLang="zh-TW" sz="2000" u="none" strike="noStrike" dirty="0">
                          <a:effectLst/>
                        </a:rPr>
                        <a:t>(110</a:t>
                      </a:r>
                      <a:r>
                        <a:rPr lang="zh-TW" altLang="en-US" sz="2000" u="none" strike="noStrike" dirty="0">
                          <a:effectLst/>
                        </a:rPr>
                        <a:t>學年度第</a:t>
                      </a:r>
                      <a:r>
                        <a:rPr lang="en-US" altLang="zh-TW" sz="2000" u="none" strike="noStrike" dirty="0">
                          <a:effectLst/>
                        </a:rPr>
                        <a:t>2</a:t>
                      </a:r>
                      <a:r>
                        <a:rPr lang="zh-TW" altLang="en-US" sz="2000" u="none" strike="noStrike" dirty="0">
                          <a:effectLst/>
                        </a:rPr>
                        <a:t>學期</a:t>
                      </a:r>
                      <a:r>
                        <a:rPr lang="en-US" altLang="zh-TW" sz="2000" u="none" strike="noStrike" dirty="0">
                          <a:effectLst/>
                        </a:rPr>
                        <a:t>)</a:t>
                      </a:r>
                      <a:endParaRPr lang="en-US" altLang="zh-TW" sz="2000" b="1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954" marR="6954" marT="6954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099998"/>
                  </a:ext>
                </a:extLst>
              </a:tr>
              <a:tr h="275037">
                <a:tc>
                  <a:txBody>
                    <a:bodyPr/>
                    <a:lstStyle/>
                    <a:p>
                      <a:pPr algn="l" fontAlgn="ctr"/>
                      <a:endParaRPr lang="zh-TW" altLang="en-US" sz="2000" b="0" i="0" u="none" strike="noStrike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954" marR="6954" marT="695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2000" b="0" i="0" u="none" strike="noStrike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954" marR="6954" marT="695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2000" b="0" i="0" u="none" strike="noStrike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954" marR="6954" marT="695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2000" b="0" i="0" u="none" strike="noStrike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954" marR="6954" marT="695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2000" b="0" i="0" u="none" strike="noStrike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954" marR="6954" marT="695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2000" b="0" i="0" u="none" strike="noStrike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954" marR="6954" marT="695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2000" b="0" i="0" u="none" strike="noStrike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954" marR="6954" marT="695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2000" b="0" i="0" u="none" strike="noStrike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954" marR="6954" marT="695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2000" b="0" i="0" u="none" strike="noStrike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954" marR="6954" marT="695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>
                          <a:effectLst/>
                        </a:rPr>
                        <a:t>單位：元</a:t>
                      </a:r>
                      <a:endParaRPr lang="zh-TW" altLang="en-US" sz="2000" b="0" i="0" u="none" strike="noStrike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954" marR="6954" marT="6954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443677"/>
                  </a:ext>
                </a:extLst>
              </a:tr>
              <a:tr h="100256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>
                          <a:effectLst/>
                        </a:rPr>
                        <a:t>年級</a:t>
                      </a:r>
                      <a:endParaRPr lang="zh-TW" altLang="en-US" sz="2000" b="0" i="0" u="none" strike="noStrike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954" marR="6954" marT="6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>
                          <a:effectLst/>
                        </a:rPr>
                        <a:t>學生團體保險費</a:t>
                      </a:r>
                      <a:endParaRPr lang="zh-TW" altLang="en-US" sz="2000" b="0" i="0" u="none" strike="noStrike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954" marR="6954" marT="6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>
                          <a:effectLst/>
                        </a:rPr>
                        <a:t>家長會費</a:t>
                      </a:r>
                      <a:endParaRPr lang="zh-TW" altLang="en-US" sz="2000" b="0" i="0" u="none" strike="noStrike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954" marR="6954" marT="6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>
                          <a:effectLst/>
                        </a:rPr>
                        <a:t>小計</a:t>
                      </a:r>
                      <a:endParaRPr lang="zh-TW" altLang="en-US" sz="2000" b="1" i="0" u="none" strike="noStrike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954" marR="6954" marT="6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</a:rPr>
                        <a:t>午餐費</a:t>
                      </a:r>
                      <a:endParaRPr lang="zh-TW" altLang="en-US" sz="20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954" marR="6954" marT="6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</a:rPr>
                        <a:t>小計</a:t>
                      </a:r>
                      <a:endParaRPr lang="zh-TW" altLang="en-US" sz="2000" b="1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954" marR="6954" marT="6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>
                          <a:effectLst/>
                        </a:rPr>
                        <a:t>戶外教育費用</a:t>
                      </a:r>
                      <a:endParaRPr lang="zh-TW" altLang="en-US" sz="2000" b="0" i="0" u="none" strike="noStrike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954" marR="6954" marT="6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>
                          <a:effectLst/>
                        </a:rPr>
                        <a:t>作業簿本費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954" marR="6954" marT="6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</a:rPr>
                        <a:t>畢業紀念冊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954" marR="6954" marT="6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>
                          <a:effectLst/>
                        </a:rPr>
                        <a:t>小計</a:t>
                      </a:r>
                      <a:endParaRPr lang="zh-TW" altLang="en-US" sz="2000" b="1" i="0" u="none" strike="noStrike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954" marR="6954" marT="6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>
                          <a:effectLst/>
                        </a:rPr>
                        <a:t>總計</a:t>
                      </a:r>
                      <a:endParaRPr lang="zh-TW" altLang="en-US" sz="2000" b="1" i="0" u="none" strike="noStrike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954" marR="6954" marT="6954" marB="0" anchor="ctr"/>
                </a:tc>
                <a:extLst>
                  <a:ext uri="{0D108BD9-81ED-4DB2-BD59-A6C34878D82A}">
                    <a16:rowId xmlns:a16="http://schemas.microsoft.com/office/drawing/2014/main" val="172850157"/>
                  </a:ext>
                </a:extLst>
              </a:tr>
              <a:tr h="54558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>
                          <a:effectLst/>
                        </a:rPr>
                        <a:t>一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954" marR="6954" marT="6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175 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954" marR="6954" marT="6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100 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954" marR="6954" marT="6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275 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954" marR="6954" marT="6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860 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954" marR="6954" marT="6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860 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954" marR="6954" marT="6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</a:rPr>
                        <a:t>　</a:t>
                      </a:r>
                      <a:endParaRPr lang="zh-TW" alt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954" marR="6954" marT="6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445 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954" marR="6954" marT="6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0 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954" marR="6954" marT="6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445 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954" marR="6954" marT="6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1,580 </a:t>
                      </a:r>
                      <a:endParaRPr lang="en-US" altLang="zh-TW" sz="20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954" marR="6954" marT="6954" marB="0" anchor="ctr"/>
                </a:tc>
                <a:extLst>
                  <a:ext uri="{0D108BD9-81ED-4DB2-BD59-A6C34878D82A}">
                    <a16:rowId xmlns:a16="http://schemas.microsoft.com/office/drawing/2014/main" val="1322761362"/>
                  </a:ext>
                </a:extLst>
              </a:tr>
              <a:tr h="54558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>
                          <a:effectLst/>
                        </a:rPr>
                        <a:t>二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954" marR="6954" marT="6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175 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954" marR="6954" marT="6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100 </a:t>
                      </a:r>
                      <a:endParaRPr lang="en-US" altLang="zh-TW" sz="2000" b="0" i="0" u="none" strike="noStrike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954" marR="6954" marT="6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275 </a:t>
                      </a:r>
                      <a:endParaRPr lang="en-US" altLang="zh-TW" sz="2000" b="0" i="0" u="none" strike="noStrike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954" marR="6954" marT="6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860 </a:t>
                      </a:r>
                      <a:endParaRPr lang="en-US" altLang="zh-TW" sz="2000" b="0" i="0" u="none" strike="noStrike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954" marR="6954" marT="6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860 </a:t>
                      </a:r>
                      <a:endParaRPr lang="en-US" altLang="zh-TW" sz="2000" b="0" i="0" u="none" strike="noStrike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954" marR="6954" marT="6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</a:rPr>
                        <a:t>　</a:t>
                      </a:r>
                      <a:endParaRPr lang="zh-TW" alt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954" marR="6954" marT="6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329 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954" marR="6954" marT="6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0 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954" marR="6954" marT="6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329 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954" marR="6954" marT="6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1,464 </a:t>
                      </a:r>
                      <a:endParaRPr lang="en-US" altLang="zh-TW" sz="20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954" marR="6954" marT="6954" marB="0" anchor="ctr"/>
                </a:tc>
                <a:extLst>
                  <a:ext uri="{0D108BD9-81ED-4DB2-BD59-A6C34878D82A}">
                    <a16:rowId xmlns:a16="http://schemas.microsoft.com/office/drawing/2014/main" val="1578451587"/>
                  </a:ext>
                </a:extLst>
              </a:tr>
              <a:tr h="54558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>
                          <a:effectLst/>
                        </a:rPr>
                        <a:t>三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954" marR="6954" marT="6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175 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954" marR="6954" marT="6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100 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954" marR="6954" marT="6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275 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954" marR="6954" marT="6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860 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954" marR="6954" marT="6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860 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954" marR="6954" marT="6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</a:rPr>
                        <a:t>　</a:t>
                      </a:r>
                      <a:endParaRPr lang="zh-TW" alt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954" marR="6954" marT="6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442 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954" marR="6954" marT="6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0 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954" marR="6954" marT="6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442 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954" marR="6954" marT="6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1,577 </a:t>
                      </a:r>
                      <a:endParaRPr lang="en-US" altLang="zh-TW" sz="20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954" marR="6954" marT="6954" marB="0" anchor="ctr"/>
                </a:tc>
                <a:extLst>
                  <a:ext uri="{0D108BD9-81ED-4DB2-BD59-A6C34878D82A}">
                    <a16:rowId xmlns:a16="http://schemas.microsoft.com/office/drawing/2014/main" val="1544855678"/>
                  </a:ext>
                </a:extLst>
              </a:tr>
              <a:tr h="54558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>
                          <a:effectLst/>
                        </a:rPr>
                        <a:t>四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954" marR="6954" marT="6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175 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954" marR="6954" marT="6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100 </a:t>
                      </a:r>
                      <a:endParaRPr lang="en-US" altLang="zh-TW" sz="2000" b="0" i="0" u="none" strike="noStrike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954" marR="6954" marT="6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275 </a:t>
                      </a:r>
                      <a:endParaRPr lang="en-US" altLang="zh-TW" sz="2000" b="0" i="0" u="none" strike="noStrike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954" marR="6954" marT="6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860 </a:t>
                      </a:r>
                      <a:endParaRPr lang="en-US" altLang="zh-TW" sz="2000" b="0" i="0" u="none" strike="noStrike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954" marR="6954" marT="6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860 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954" marR="6954" marT="6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>
                          <a:effectLst/>
                        </a:rPr>
                        <a:t>　</a:t>
                      </a:r>
                      <a:endParaRPr lang="zh-TW" altLang="en-US" sz="2000" b="0" i="0" u="none" strike="noStrike">
                        <a:solidFill>
                          <a:srgbClr val="FF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954" marR="6954" marT="6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419 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954" marR="6954" marT="6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0 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954" marR="6954" marT="6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419 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954" marR="6954" marT="6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1,554 </a:t>
                      </a:r>
                      <a:endParaRPr lang="en-US" altLang="zh-TW" sz="20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954" marR="6954" marT="6954" marB="0" anchor="ctr"/>
                </a:tc>
                <a:extLst>
                  <a:ext uri="{0D108BD9-81ED-4DB2-BD59-A6C34878D82A}">
                    <a16:rowId xmlns:a16="http://schemas.microsoft.com/office/drawing/2014/main" val="2493403032"/>
                  </a:ext>
                </a:extLst>
              </a:tr>
              <a:tr h="54558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>
                          <a:effectLst/>
                        </a:rPr>
                        <a:t>五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954" marR="6954" marT="6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175 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954" marR="6954" marT="6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100 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954" marR="6954" marT="6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275 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954" marR="6954" marT="6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860 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954" marR="6954" marT="6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860 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954" marR="6954" marT="6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0 </a:t>
                      </a:r>
                      <a:endParaRPr lang="en-US" altLang="zh-TW" sz="2000" b="0" i="0" u="none" strike="noStrike">
                        <a:solidFill>
                          <a:srgbClr val="FF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954" marR="6954" marT="6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515 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954" marR="6954" marT="6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0 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954" marR="6954" marT="6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515 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954" marR="6954" marT="6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1,650 </a:t>
                      </a:r>
                      <a:endParaRPr lang="en-US" altLang="zh-TW" sz="20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954" marR="6954" marT="6954" marB="0" anchor="ctr"/>
                </a:tc>
                <a:extLst>
                  <a:ext uri="{0D108BD9-81ED-4DB2-BD59-A6C34878D82A}">
                    <a16:rowId xmlns:a16="http://schemas.microsoft.com/office/drawing/2014/main" val="3404518545"/>
                  </a:ext>
                </a:extLst>
              </a:tr>
              <a:tr h="54558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>
                          <a:effectLst/>
                        </a:rPr>
                        <a:t>六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954" marR="6954" marT="6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175 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954" marR="6954" marT="6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100 </a:t>
                      </a:r>
                      <a:endParaRPr lang="en-US" altLang="zh-TW" sz="2000" b="0" i="0" u="none" strike="noStrike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954" marR="6954" marT="6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275 </a:t>
                      </a:r>
                      <a:endParaRPr lang="en-US" altLang="zh-TW" sz="2000" b="0" i="0" u="none" strike="noStrike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954" marR="6954" marT="6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860 </a:t>
                      </a:r>
                      <a:endParaRPr lang="en-US" altLang="zh-TW" sz="2000" b="0" i="0" u="none" strike="noStrike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954" marR="6954" marT="6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860 </a:t>
                      </a:r>
                      <a:endParaRPr lang="en-US" altLang="zh-TW" sz="2000" b="0" i="0" u="none" strike="noStrike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954" marR="6954" marT="6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880 </a:t>
                      </a:r>
                      <a:endParaRPr lang="en-US" altLang="zh-TW" sz="2000" b="0" i="0" u="none" strike="noStrike">
                        <a:solidFill>
                          <a:srgbClr val="FF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954" marR="6954" marT="6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495 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954" marR="6954" marT="6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700 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954" marR="6954" marT="6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2,075 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954" marR="6954" marT="6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3,210 </a:t>
                      </a:r>
                      <a:endParaRPr lang="en-US" altLang="zh-TW" sz="20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954" marR="6954" marT="6954" marB="0" anchor="ctr"/>
                </a:tc>
                <a:extLst>
                  <a:ext uri="{0D108BD9-81ED-4DB2-BD59-A6C34878D82A}">
                    <a16:rowId xmlns:a16="http://schemas.microsoft.com/office/drawing/2014/main" val="980970724"/>
                  </a:ext>
                </a:extLst>
              </a:tr>
              <a:tr h="251805">
                <a:tc>
                  <a:txBody>
                    <a:bodyPr/>
                    <a:lstStyle/>
                    <a:p>
                      <a:pPr algn="l" fontAlgn="ctr"/>
                      <a:endParaRPr lang="zh-TW" altLang="en-US" sz="2000" b="0" i="0" u="none" strike="noStrike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954" marR="6954" marT="695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2000" b="0" i="0" u="none" strike="noStrike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954" marR="6954" marT="695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2000" b="0" i="0" u="none" strike="noStrike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954" marR="6954" marT="695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2000" b="0" i="0" u="none" strike="noStrike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954" marR="6954" marT="695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2000" b="0" i="0" u="none" strike="noStrike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954" marR="6954" marT="695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2000" b="0" i="0" u="none" strike="noStrike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954" marR="6954" marT="695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2000" b="0" i="0" u="none" strike="noStrike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954" marR="6954" marT="695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2000" b="0" i="0" u="none" strike="noStrike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954" marR="6954" marT="695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2000" b="0" i="0" u="none" strike="noStrike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954" marR="6954" marT="695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2000" b="0" i="0" u="none" strike="noStrike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954" marR="6954" marT="695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2000" b="0" i="0" u="none" strike="noStrike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954" marR="6954" marT="6954" marB="0" anchor="ctr"/>
                </a:tc>
                <a:extLst>
                  <a:ext uri="{0D108BD9-81ED-4DB2-BD59-A6C34878D82A}">
                    <a16:rowId xmlns:a16="http://schemas.microsoft.com/office/drawing/2014/main" val="2446183832"/>
                  </a:ext>
                </a:extLst>
              </a:tr>
              <a:tr h="594542">
                <a:tc>
                  <a:txBody>
                    <a:bodyPr/>
                    <a:lstStyle/>
                    <a:p>
                      <a:pPr algn="l" fontAlgn="ctr"/>
                      <a:endParaRPr lang="zh-TW" altLang="en-US" sz="2000" b="0" i="0" u="none" strike="noStrike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954" marR="6954" marT="6954" marB="0" anchor="ctr"/>
                </a:tc>
                <a:tc gridSpan="9"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備註：一、二、三、四年級戶外教育費用待</a:t>
                      </a:r>
                      <a:r>
                        <a:rPr lang="en-US" altLang="zh-TW" sz="2000" u="none" strike="noStrike">
                          <a:effectLst/>
                        </a:rPr>
                        <a:t>3</a:t>
                      </a:r>
                      <a:r>
                        <a:rPr lang="zh-TW" altLang="en-US" sz="2000" u="none" strike="noStrike">
                          <a:effectLst/>
                        </a:rPr>
                        <a:t>月初招標後方能確定。</a:t>
                      </a:r>
                      <a:endParaRPr lang="zh-TW" altLang="en-US" sz="2000" b="0" i="0" u="none" strike="noStrike">
                        <a:solidFill>
                          <a:srgbClr val="FF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954" marR="6954" marT="6954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2000" b="0" i="0" u="none" strike="noStrike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954" marR="6954" marT="6954" marB="0" anchor="ctr"/>
                </a:tc>
                <a:extLst>
                  <a:ext uri="{0D108BD9-81ED-4DB2-BD59-A6C34878D82A}">
                    <a16:rowId xmlns:a16="http://schemas.microsoft.com/office/drawing/2014/main" val="899674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9904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63B61628-F611-4D18-B549-DD5A21207DC0}"/>
              </a:ext>
            </a:extLst>
          </p:cNvPr>
          <p:cNvSpPr txBox="1"/>
          <p:nvPr/>
        </p:nvSpPr>
        <p:spPr>
          <a:xfrm>
            <a:off x="1944210" y="2583402"/>
            <a:ext cx="79100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8000" dirty="0">
                <a:latin typeface="標楷體" panose="03000509000000000000" pitchFamily="65" charset="-120"/>
                <a:ea typeface="標楷體" panose="03000509000000000000" pitchFamily="65" charset="-120"/>
              </a:rPr>
              <a:t>教務處</a:t>
            </a:r>
          </a:p>
        </p:txBody>
      </p:sp>
    </p:spTree>
    <p:extLst>
      <p:ext uri="{BB962C8B-B14F-4D97-AF65-F5344CB8AC3E}">
        <p14:creationId xmlns:p14="http://schemas.microsoft.com/office/powerpoint/2010/main" val="2730439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D29DF2-D539-4CE9-A4BC-555E4181D6A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737944" y="2161496"/>
            <a:ext cx="7648929" cy="35655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/>
              <a:t>新竹市東區建功國民小學</a:t>
            </a:r>
            <a:br>
              <a:rPr lang="en-US" altLang="zh-TW" dirty="0"/>
            </a:br>
            <a:r>
              <a:rPr lang="zh-TW" altLang="en-US" dirty="0"/>
              <a:t>     應屆畢業生受獎辦法 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55DA7D8-CA36-4CE3-BC9E-E3C32B63890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033422" y="3944258"/>
            <a:ext cx="3894338" cy="701813"/>
          </a:xfrm>
        </p:spPr>
        <p:txBody>
          <a:bodyPr rtlCol="0"/>
          <a:lstStyle/>
          <a:p>
            <a:pPr algn="r" fontAlgn="auto">
              <a:defRPr/>
            </a:pPr>
            <a:r>
              <a:rPr lang="en-US" altLang="zh-TW" dirty="0"/>
              <a:t>1101229</a:t>
            </a:r>
            <a:r>
              <a:rPr lang="zh-TW" altLang="en-US" dirty="0"/>
              <a:t>校務會議討論通過 </a:t>
            </a:r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C422CFA0-B15F-45FC-B5D2-D93A3EEFBDD4}"/>
              </a:ext>
            </a:extLst>
          </p:cNvPr>
          <p:cNvSpPr txBox="1">
            <a:spLocks/>
          </p:cNvSpPr>
          <p:nvPr/>
        </p:nvSpPr>
        <p:spPr>
          <a:xfrm>
            <a:off x="2340721" y="4504952"/>
            <a:ext cx="8640957" cy="82232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4800" dirty="0"/>
              <a:t>完整辦法放在校網供家長查詢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36424F65-09C7-4605-A3C8-4F9534AD3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129" y="5784742"/>
            <a:ext cx="10112375" cy="8223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800" dirty="0"/>
              <a:t>完整的辦法有放在校網，供家長查詢</a:t>
            </a:r>
          </a:p>
        </p:txBody>
      </p:sp>
      <p:pic>
        <p:nvPicPr>
          <p:cNvPr id="11267" name="圖片 6">
            <a:extLst>
              <a:ext uri="{FF2B5EF4-FFF2-40B4-BE49-F238E27FC236}">
                <a16:creationId xmlns:a16="http://schemas.microsoft.com/office/drawing/2014/main" id="{3A80098C-4FE5-445D-A05E-B5AE750BB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49" y="100012"/>
            <a:ext cx="10351102" cy="555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EBEDAAFC-2F85-423D-B792-40CCBE7D0B0F}"/>
              </a:ext>
            </a:extLst>
          </p:cNvPr>
          <p:cNvSpPr/>
          <p:nvPr/>
        </p:nvSpPr>
        <p:spPr>
          <a:xfrm>
            <a:off x="1720496" y="3595456"/>
            <a:ext cx="2003425" cy="2952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圖片 4">
            <a:extLst>
              <a:ext uri="{FF2B5EF4-FFF2-40B4-BE49-F238E27FC236}">
                <a16:creationId xmlns:a16="http://schemas.microsoft.com/office/drawing/2014/main" id="{FC40E52C-65C1-49A3-A4F7-F7A6193779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00" y="601816"/>
            <a:ext cx="10710486" cy="565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00C62AB3-6CC8-4214-A04B-49698CB351A3}"/>
              </a:ext>
            </a:extLst>
          </p:cNvPr>
          <p:cNvSpPr/>
          <p:nvPr/>
        </p:nvSpPr>
        <p:spPr>
          <a:xfrm>
            <a:off x="2543900" y="3428999"/>
            <a:ext cx="2339975" cy="6064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版面配置區 4" descr="架上書籍特寫，前景和後景有更多模糊的書影">
            <a:extLst>
              <a:ext uri="{FF2B5EF4-FFF2-40B4-BE49-F238E27FC236}">
                <a16:creationId xmlns:a16="http://schemas.microsoft.com/office/drawing/2014/main" id="{C1102DCD-72E0-4A2A-9283-84ABC9592A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>
          <a:xfrm>
            <a:off x="1322773" y="233750"/>
            <a:ext cx="10187482" cy="6400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0B58CF73-C305-47CB-86F6-BC106896D4F8}"/>
              </a:ext>
            </a:extLst>
          </p:cNvPr>
          <p:cNvSpPr/>
          <p:nvPr/>
        </p:nvSpPr>
        <p:spPr>
          <a:xfrm>
            <a:off x="1828800" y="4889500"/>
            <a:ext cx="8802688" cy="157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9600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建功有您真好！</a:t>
            </a:r>
            <a:endParaRPr lang="en-US" altLang="zh-TW" sz="9600" dirty="0">
              <a:ln w="0"/>
              <a:solidFill>
                <a:schemeClr val="accent3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63B61628-F611-4D18-B549-DD5A21207DC0}"/>
              </a:ext>
            </a:extLst>
          </p:cNvPr>
          <p:cNvSpPr txBox="1"/>
          <p:nvPr/>
        </p:nvSpPr>
        <p:spPr>
          <a:xfrm>
            <a:off x="1944210" y="2583402"/>
            <a:ext cx="79100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8000" dirty="0">
                <a:latin typeface="標楷體" panose="03000509000000000000" pitchFamily="65" charset="-120"/>
                <a:ea typeface="標楷體" panose="03000509000000000000" pitchFamily="65" charset="-120"/>
              </a:rPr>
              <a:t>學務處</a:t>
            </a:r>
          </a:p>
        </p:txBody>
      </p:sp>
    </p:spTree>
    <p:extLst>
      <p:ext uri="{BB962C8B-B14F-4D97-AF65-F5344CB8AC3E}">
        <p14:creationId xmlns:p14="http://schemas.microsoft.com/office/powerpoint/2010/main" val="1964491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社團開課事項說明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25563"/>
          </a:xfrm>
        </p:spPr>
        <p:txBody>
          <a:bodyPr/>
          <a:lstStyle/>
          <a:p>
            <a:pPr lvl="0"/>
            <a:r>
              <a:rPr lang="zh-TW" altLang="zh-TW" dirty="0">
                <a:solidFill>
                  <a:schemeClr val="tx1"/>
                </a:solidFill>
                <a:latin typeface="王漢宗中仿宋繁" panose="02020500000000000000" pitchFamily="18" charset="-120"/>
                <a:ea typeface="王漢宗中仿宋繁" panose="02020500000000000000" pitchFamily="18" charset="-120"/>
              </a:rPr>
              <a:t>疫情不穩定，先前市府已來文停辦寒假育樂營，開學未有進一步指示是否開放課後社團，因此校方目前暫緩辦理課後社團開課申請，因此如果有更新的來文會再滾動式修正做法。</a:t>
            </a:r>
            <a:endParaRPr lang="en-US" altLang="zh-TW" dirty="0">
              <a:solidFill>
                <a:schemeClr val="tx1"/>
              </a:solidFill>
              <a:latin typeface="王漢宗中仿宋繁" panose="02020500000000000000" pitchFamily="18" charset="-120"/>
              <a:ea typeface="王漢宗中仿宋繁" panose="02020500000000000000" pitchFamily="18" charset="-120"/>
            </a:endParaRPr>
          </a:p>
          <a:p>
            <a:pPr lvl="0"/>
            <a:endParaRPr lang="en-US" altLang="zh-TW" dirty="0">
              <a:solidFill>
                <a:schemeClr val="tx1"/>
              </a:solidFill>
              <a:latin typeface="王漢宗中仿宋繁" panose="02020500000000000000" pitchFamily="18" charset="-120"/>
              <a:ea typeface="王漢宗中仿宋繁" panose="02020500000000000000" pitchFamily="18" charset="-120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E61561EB-7A3F-45B7-8FC6-9C43A837DF57}"/>
              </a:ext>
            </a:extLst>
          </p:cNvPr>
          <p:cNvSpPr txBox="1">
            <a:spLocks/>
          </p:cNvSpPr>
          <p:nvPr/>
        </p:nvSpPr>
        <p:spPr>
          <a:xfrm>
            <a:off x="834486" y="34725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戶外教育招標說明</a:t>
            </a: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C02BDB6C-99D6-439A-95D6-CE8E6D5CA791}"/>
              </a:ext>
            </a:extLst>
          </p:cNvPr>
          <p:cNvSpPr txBox="1">
            <a:spLocks/>
          </p:cNvSpPr>
          <p:nvPr/>
        </p:nvSpPr>
        <p:spPr>
          <a:xfrm>
            <a:off x="834486" y="49330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latin typeface="王漢宗中仿宋繁" panose="02020500000000000000" pitchFamily="18" charset="-120"/>
                <a:ea typeface="王漢宗中仿宋繁" panose="02020500000000000000" pitchFamily="18" charset="-120"/>
              </a:rPr>
              <a:t>目前僅六年級順利招標，其餘年級因疫情影響，無法順利進行招標，若招標成功將另外印製收費三聯單，每生會收取約</a:t>
            </a:r>
            <a:r>
              <a:rPr lang="en-US" altLang="zh-TW" dirty="0">
                <a:latin typeface="王漢宗中仿宋繁" panose="02020500000000000000" pitchFamily="18" charset="-120"/>
                <a:ea typeface="王漢宗中仿宋繁" panose="02020500000000000000" pitchFamily="18" charset="-120"/>
              </a:rPr>
              <a:t>30</a:t>
            </a:r>
            <a:r>
              <a:rPr lang="zh-TW" altLang="en-US" dirty="0">
                <a:latin typeface="王漢宗中仿宋繁" panose="02020500000000000000" pitchFamily="18" charset="-120"/>
                <a:ea typeface="王漢宗中仿宋繁" panose="02020500000000000000" pitchFamily="18" charset="-120"/>
              </a:rPr>
              <a:t>元手續費，敬請見諒。</a:t>
            </a:r>
            <a:endParaRPr lang="en-US" altLang="zh-TW" dirty="0">
              <a:latin typeface="王漢宗中仿宋繁" panose="02020500000000000000" pitchFamily="18" charset="-120"/>
              <a:ea typeface="王漢宗中仿宋繁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63990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7211" y="235819"/>
            <a:ext cx="10515600" cy="1187540"/>
          </a:xfrm>
        </p:spPr>
        <p:txBody>
          <a:bodyPr/>
          <a:lstStyle/>
          <a:p>
            <a:r>
              <a:rPr lang="zh-TW" altLang="en-US" dirty="0"/>
              <a:t>上下學動線規劃</a:t>
            </a:r>
          </a:p>
        </p:txBody>
      </p:sp>
      <p:pic>
        <p:nvPicPr>
          <p:cNvPr id="68" name="內容版面配置區 6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9" y="1561381"/>
            <a:ext cx="6158111" cy="4719099"/>
          </a:xfrm>
        </p:spPr>
      </p:pic>
      <p:sp>
        <p:nvSpPr>
          <p:cNvPr id="5" name="內容版面配置區 4"/>
          <p:cNvSpPr>
            <a:spLocks noGrp="1"/>
          </p:cNvSpPr>
          <p:nvPr>
            <p:ph sz="half" idx="2"/>
          </p:nvPr>
        </p:nvSpPr>
        <p:spPr>
          <a:xfrm>
            <a:off x="6814868" y="1561381"/>
            <a:ext cx="4856672" cy="4351338"/>
          </a:xfrm>
        </p:spPr>
        <p:txBody>
          <a:bodyPr>
            <a:normAutofit fontScale="77500" lnSpcReduction="20000"/>
          </a:bodyPr>
          <a:lstStyle/>
          <a:p>
            <a:pPr marL="0" indent="0" fontAlgn="base">
              <a:buNone/>
            </a:pPr>
            <a:r>
              <a:rPr lang="zh-TW" altLang="zh-TW" dirty="0">
                <a:solidFill>
                  <a:schemeClr val="tx1"/>
                </a:solidFill>
                <a:latin typeface="王漢宗中仿宋繁" panose="02020500000000000000" pitchFamily="18" charset="-120"/>
                <a:ea typeface="王漢宗中仿宋繁" panose="02020500000000000000" pitchFamily="18" charset="-120"/>
              </a:rPr>
              <a:t>親愛的家長您好：</a:t>
            </a:r>
          </a:p>
          <a:p>
            <a:pPr marL="0" indent="0" fontAlgn="base">
              <a:buNone/>
            </a:pPr>
            <a:r>
              <a:rPr lang="zh-TW" altLang="zh-TW" dirty="0">
                <a:solidFill>
                  <a:schemeClr val="tx1"/>
                </a:solidFill>
                <a:latin typeface="王漢宗中仿宋繁" panose="02020500000000000000" pitchFamily="18" charset="-120"/>
                <a:ea typeface="王漢宗中仿宋繁" panose="02020500000000000000" pitchFamily="18" charset="-120"/>
              </a:rPr>
              <a:t>感謝您長期對學校的支持與配合，讓孩子們在上放學期間能快樂出門、平安回家。適逢新學期開始，特別針對孩子們的上放學交通安全做一次提醒，以下事項，煩請家長們協助配合。</a:t>
            </a:r>
          </a:p>
          <a:p>
            <a:pPr marL="0" indent="0" fontAlgn="base">
              <a:buNone/>
            </a:pPr>
            <a:endParaRPr lang="en-US" altLang="zh-TW" dirty="0">
              <a:solidFill>
                <a:schemeClr val="tx1"/>
              </a:solidFill>
              <a:latin typeface="王漢宗中仿宋繁" panose="02020500000000000000" pitchFamily="18" charset="-120"/>
              <a:ea typeface="王漢宗中仿宋繁" panose="02020500000000000000" pitchFamily="18" charset="-120"/>
            </a:endParaRPr>
          </a:p>
          <a:p>
            <a:pPr marL="0" indent="0" fontAlgn="base">
              <a:buNone/>
            </a:pPr>
            <a:r>
              <a:rPr lang="zh-TW" altLang="zh-TW" dirty="0">
                <a:solidFill>
                  <a:schemeClr val="tx1"/>
                </a:solidFill>
                <a:latin typeface="王漢宗中仿宋繁" panose="02020500000000000000" pitchFamily="18" charset="-120"/>
                <a:ea typeface="王漢宗中仿宋繁" panose="02020500000000000000" pitchFamily="18" charset="-120"/>
              </a:rPr>
              <a:t>駕駛汽機車請勿逆向行駛及逆向停放，乘坐在後座的孩子也請繫上安全帶或戴上安全帽。行經校門口請減速慢行，校門口前請勿任意迴轉。</a:t>
            </a:r>
          </a:p>
          <a:p>
            <a:pPr marL="0" indent="0" fontAlgn="base">
              <a:buNone/>
            </a:pPr>
            <a:r>
              <a:rPr lang="en-US" altLang="zh-TW" dirty="0">
                <a:solidFill>
                  <a:schemeClr val="tx1"/>
                </a:solidFill>
                <a:latin typeface="王漢宗中仿宋繁" panose="02020500000000000000" pitchFamily="18" charset="-120"/>
                <a:ea typeface="王漢宗中仿宋繁" panose="02020500000000000000" pitchFamily="18" charset="-120"/>
              </a:rPr>
              <a:t> </a:t>
            </a:r>
            <a:endParaRPr lang="zh-TW" altLang="zh-TW" dirty="0">
              <a:solidFill>
                <a:schemeClr val="tx1"/>
              </a:solidFill>
              <a:latin typeface="王漢宗中仿宋繁" panose="02020500000000000000" pitchFamily="18" charset="-120"/>
              <a:ea typeface="王漢宗中仿宋繁" panose="02020500000000000000" pitchFamily="18" charset="-120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chemeClr val="tx1"/>
                </a:solidFill>
                <a:latin typeface="王漢宗中仿宋繁" panose="02020500000000000000" pitchFamily="18" charset="-120"/>
                <a:ea typeface="王漢宗中仿宋繁" panose="02020500000000000000" pitchFamily="18" charset="-120"/>
              </a:rPr>
              <a:t>本學期</a:t>
            </a:r>
            <a:r>
              <a:rPr lang="zh-TW" altLang="zh-TW" b="1" dirty="0">
                <a:solidFill>
                  <a:schemeClr val="tx1"/>
                </a:solidFill>
                <a:latin typeface="王漢宗中仿宋繁" panose="02020500000000000000" pitchFamily="18" charset="-120"/>
                <a:ea typeface="王漢宗中仿宋繁" panose="02020500000000000000" pitchFamily="18" charset="-120"/>
              </a:rPr>
              <a:t>建議配合事項</a:t>
            </a:r>
            <a:r>
              <a:rPr lang="en-US" altLang="zh-TW" b="1" dirty="0">
                <a:solidFill>
                  <a:schemeClr val="tx1"/>
                </a:solidFill>
                <a:latin typeface="王漢宗中仿宋繁" panose="02020500000000000000" pitchFamily="18" charset="-120"/>
                <a:ea typeface="王漢宗中仿宋繁" panose="02020500000000000000" pitchFamily="18" charset="-120"/>
              </a:rPr>
              <a:t>:</a:t>
            </a:r>
            <a:endParaRPr lang="zh-TW" altLang="zh-TW" dirty="0">
              <a:solidFill>
                <a:schemeClr val="tx1"/>
              </a:solidFill>
              <a:latin typeface="王漢宗中仿宋繁" panose="02020500000000000000" pitchFamily="18" charset="-120"/>
              <a:ea typeface="王漢宗中仿宋繁" panose="02020500000000000000" pitchFamily="18" charset="-120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chemeClr val="tx1"/>
                </a:solidFill>
                <a:latin typeface="王漢宗中仿宋繁" panose="02020500000000000000" pitchFamily="18" charset="-120"/>
                <a:ea typeface="王漢宗中仿宋繁" panose="02020500000000000000" pitchFamily="18" charset="-120"/>
              </a:rPr>
              <a:t>    </a:t>
            </a:r>
            <a:r>
              <a:rPr lang="zh-TW" altLang="zh-TW" b="1" dirty="0">
                <a:solidFill>
                  <a:schemeClr val="tx1"/>
                </a:solidFill>
                <a:latin typeface="王漢宗中仿宋繁" panose="02020500000000000000" pitchFamily="18" charset="-120"/>
                <a:ea typeface="王漢宗中仿宋繁" panose="02020500000000000000" pitchFamily="18" charset="-120"/>
              </a:rPr>
              <a:t>請家長們盡量讓孩子們利用學校周圍的通學步道上學，汽機車可以沿著通學步道分區臨停，上校門部分建議機車臨停在面對校門口的右側，汽車臨停在面對校門口左側。孩子多走一段路，健康多一點，平安多一點。</a:t>
            </a:r>
            <a:endParaRPr lang="zh-TW" altLang="zh-TW" dirty="0">
              <a:solidFill>
                <a:schemeClr val="tx1"/>
              </a:solidFill>
              <a:latin typeface="王漢宗中仿宋繁" panose="02020500000000000000" pitchFamily="18" charset="-120"/>
              <a:ea typeface="王漢宗中仿宋繁" panose="02020500000000000000" pitchFamily="18" charset="-120"/>
            </a:endParaRPr>
          </a:p>
          <a:p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370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反毒影片觀賞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>
                <a:solidFill>
                  <a:schemeClr val="tx1"/>
                </a:solidFill>
                <a:latin typeface="王漢宗中仿宋繁" panose="02020500000000000000" pitchFamily="18" charset="-120"/>
                <a:ea typeface="王漢宗中仿宋繁" panose="02020500000000000000" pitchFamily="18" charset="-120"/>
              </a:rPr>
              <a:t>毒糖果、毒奶茶、毒咖啡等新型態毒品層出不窮，包裝五花八門的毒品常令孩子防不勝防。當孩子出現什麼行為徵兆可能碰觸毒品？ 家長又需具備什麼樣的識毒知識？才能陪伴孩子健康平安的成長呢</a:t>
            </a:r>
            <a:r>
              <a:rPr lang="en-US" altLang="zh-TW" dirty="0">
                <a:solidFill>
                  <a:schemeClr val="tx1"/>
                </a:solidFill>
                <a:latin typeface="王漢宗中仿宋繁" panose="02020500000000000000" pitchFamily="18" charset="-120"/>
                <a:ea typeface="王漢宗中仿宋繁" panose="02020500000000000000" pitchFamily="18" charset="-120"/>
              </a:rPr>
              <a:t>?</a:t>
            </a:r>
          </a:p>
          <a:p>
            <a:pPr marL="0" indent="0">
              <a:buNone/>
            </a:pPr>
            <a:endParaRPr lang="en-US" altLang="zh-TW" dirty="0">
              <a:solidFill>
                <a:schemeClr val="tx1"/>
              </a:solidFill>
              <a:latin typeface="王漢宗中仿宋繁" panose="02020500000000000000" pitchFamily="18" charset="-120"/>
              <a:ea typeface="王漢宗中仿宋繁" panose="02020500000000000000" pitchFamily="18" charset="-120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tx1"/>
                </a:solidFill>
                <a:latin typeface="王漢宗中仿宋繁" panose="02020500000000000000" pitchFamily="18" charset="-120"/>
                <a:ea typeface="王漢宗中仿宋繁" panose="02020500000000000000" pitchFamily="18" charset="-120"/>
              </a:rPr>
              <a:t>邀請您跟我們一起觀看一個兩分鐘的短片，</a:t>
            </a:r>
            <a:endParaRPr lang="en-US" altLang="zh-TW" dirty="0">
              <a:solidFill>
                <a:schemeClr val="tx1"/>
              </a:solidFill>
              <a:latin typeface="王漢宗中仿宋繁" panose="02020500000000000000" pitchFamily="18" charset="-120"/>
              <a:ea typeface="王漢宗中仿宋繁" panose="02020500000000000000" pitchFamily="18" charset="-120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tx1"/>
                </a:solidFill>
                <a:latin typeface="王漢宗中仿宋繁" panose="02020500000000000000" pitchFamily="18" charset="-120"/>
                <a:ea typeface="王漢宗中仿宋繁" panose="02020500000000000000" pitchFamily="18" charset="-120"/>
              </a:rPr>
              <a:t>森林大學堂反毒篇</a:t>
            </a:r>
            <a:endParaRPr lang="en-US" altLang="zh-TW" dirty="0">
              <a:solidFill>
                <a:schemeClr val="tx1"/>
              </a:solidFill>
              <a:latin typeface="王漢宗中仿宋繁" panose="02020500000000000000" pitchFamily="18" charset="-120"/>
              <a:ea typeface="王漢宗中仿宋繁" panose="02020500000000000000" pitchFamily="18" charset="-120"/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chemeClr val="tx1"/>
                </a:solidFill>
                <a:latin typeface="王漢宗中仿宋繁" panose="02020500000000000000" pitchFamily="18" charset="-120"/>
                <a:ea typeface="王漢宗中仿宋繁" panose="02020500000000000000" pitchFamily="18" charset="-120"/>
                <a:hlinkClick r:id="rId2"/>
              </a:rPr>
              <a:t>https://www.youtube.com/watch?v=GO9W-EybEkA&amp;t=21s</a:t>
            </a:r>
            <a:endParaRPr lang="en-US" altLang="zh-TW" dirty="0">
              <a:solidFill>
                <a:schemeClr val="tx1"/>
              </a:solidFill>
              <a:latin typeface="王漢宗中仿宋繁" panose="02020500000000000000" pitchFamily="18" charset="-120"/>
              <a:ea typeface="王漢宗中仿宋繁" panose="02020500000000000000" pitchFamily="18" charset="-120"/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chemeClr val="tx1"/>
                </a:solidFill>
                <a:latin typeface="王漢宗中仿宋繁" panose="02020500000000000000" pitchFamily="18" charset="-120"/>
                <a:ea typeface="王漢宗中仿宋繁" panose="02020500000000000000" pitchFamily="18" charset="-120"/>
              </a:rPr>
              <a:t>(</a:t>
            </a:r>
            <a:r>
              <a:rPr lang="zh-TW" altLang="en-US" dirty="0">
                <a:solidFill>
                  <a:schemeClr val="tx1"/>
                </a:solidFill>
                <a:latin typeface="王漢宗中仿宋繁" panose="02020500000000000000" pitchFamily="18" charset="-120"/>
                <a:ea typeface="王漢宗中仿宋繁" panose="02020500000000000000" pitchFamily="18" charset="-120"/>
              </a:rPr>
              <a:t>若無法連結至影片，請先複製網址然後到</a:t>
            </a:r>
            <a:r>
              <a:rPr lang="en-US" altLang="zh-TW" dirty="0" err="1">
                <a:solidFill>
                  <a:schemeClr val="tx1"/>
                </a:solidFill>
                <a:latin typeface="王漢宗中仿宋繁" panose="02020500000000000000" pitchFamily="18" charset="-120"/>
                <a:ea typeface="王漢宗中仿宋繁" panose="02020500000000000000" pitchFamily="18" charset="-120"/>
              </a:rPr>
              <a:t>youtube</a:t>
            </a:r>
            <a:r>
              <a:rPr lang="zh-TW" altLang="en-US" dirty="0">
                <a:solidFill>
                  <a:schemeClr val="tx1"/>
                </a:solidFill>
                <a:latin typeface="王漢宗中仿宋繁" panose="02020500000000000000" pitchFamily="18" charset="-120"/>
                <a:ea typeface="王漢宗中仿宋繁" panose="02020500000000000000" pitchFamily="18" charset="-120"/>
              </a:rPr>
              <a:t>貼上觀看</a:t>
            </a:r>
            <a:r>
              <a:rPr lang="en-US" altLang="zh-TW" dirty="0">
                <a:solidFill>
                  <a:schemeClr val="tx1"/>
                </a:solidFill>
                <a:latin typeface="王漢宗中仿宋繁" panose="02020500000000000000" pitchFamily="18" charset="-120"/>
                <a:ea typeface="王漢宗中仿宋繁" panose="02020500000000000000" pitchFamily="18" charset="-120"/>
              </a:rPr>
              <a:t>)</a:t>
            </a:r>
          </a:p>
          <a:p>
            <a:pPr marL="0" indent="0">
              <a:buNone/>
            </a:pPr>
            <a:endParaRPr lang="zh-TW" altLang="en-US" dirty="0">
              <a:solidFill>
                <a:schemeClr val="tx1"/>
              </a:solidFill>
              <a:latin typeface="王漢宗中仿宋繁" panose="02020500000000000000" pitchFamily="18" charset="-120"/>
              <a:ea typeface="王漢宗中仿宋繁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29164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C3E35A-F032-49D9-BA9B-485605C82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18255"/>
            <a:ext cx="10515600" cy="1325563"/>
          </a:xfrm>
        </p:spPr>
        <p:txBody>
          <a:bodyPr/>
          <a:lstStyle/>
          <a:p>
            <a:r>
              <a:rPr lang="zh-TW" altLang="en-US" dirty="0"/>
              <a:t>午餐中心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F814F39-3450-4069-8C6D-8A98C53BC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054100"/>
            <a:ext cx="10991850" cy="5441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dirty="0">
                <a:solidFill>
                  <a:schemeClr val="tx1"/>
                </a:solidFill>
              </a:rPr>
              <a:t>～新竹市東區建功國民小學營養午餐特色～</a:t>
            </a:r>
          </a:p>
          <a:p>
            <a:pPr marL="0" lvl="0" indent="0">
              <a:buNone/>
            </a:pPr>
            <a:r>
              <a:rPr lang="zh-TW" altLang="en-US" dirty="0">
                <a:solidFill>
                  <a:schemeClr val="tx1"/>
                </a:solidFill>
              </a:rPr>
              <a:t>一</a:t>
            </a:r>
            <a:r>
              <a:rPr lang="zh-TW" altLang="en-US" dirty="0">
                <a:solidFill>
                  <a:schemeClr val="tx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zh-TW" altLang="zh-TW" dirty="0">
                <a:solidFill>
                  <a:schemeClr val="tx1"/>
                </a:solidFill>
              </a:rPr>
              <a:t>午餐由營養師開立符合學校午餐食物內容及營養基準</a:t>
            </a:r>
            <a:r>
              <a:rPr lang="en-US" altLang="zh-TW" dirty="0">
                <a:solidFill>
                  <a:schemeClr val="tx1"/>
                </a:solidFill>
              </a:rPr>
              <a:t>(</a:t>
            </a:r>
            <a:r>
              <a:rPr lang="zh-TW" altLang="zh-TW" dirty="0">
                <a:solidFill>
                  <a:schemeClr val="tx1"/>
                </a:solidFill>
              </a:rPr>
              <a:t>三菜</a:t>
            </a:r>
            <a:endParaRPr lang="en-US" altLang="zh-TW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zh-TW" altLang="en-US" dirty="0">
                <a:solidFill>
                  <a:schemeClr val="tx1"/>
                </a:solidFill>
              </a:rPr>
              <a:t>         </a:t>
            </a:r>
            <a:r>
              <a:rPr lang="zh-TW" altLang="zh-TW" dirty="0">
                <a:solidFill>
                  <a:schemeClr val="tx1"/>
                </a:solidFill>
              </a:rPr>
              <a:t>一湯</a:t>
            </a:r>
            <a:r>
              <a:rPr lang="en-US" altLang="zh-TW" dirty="0">
                <a:solidFill>
                  <a:schemeClr val="tx1"/>
                </a:solidFill>
              </a:rPr>
              <a:t>) </a:t>
            </a:r>
            <a:r>
              <a:rPr lang="zh-TW" altLang="zh-TW" dirty="0">
                <a:solidFill>
                  <a:schemeClr val="tx1"/>
                </a:solidFill>
              </a:rPr>
              <a:t>之午餐。</a:t>
            </a:r>
          </a:p>
          <a:p>
            <a:pPr marL="0" lvl="0" indent="0">
              <a:buNone/>
            </a:pPr>
            <a:r>
              <a:rPr lang="zh-TW" altLang="en-US" dirty="0">
                <a:solidFill>
                  <a:schemeClr val="tx1"/>
                </a:solidFill>
              </a:rPr>
              <a:t>二</a:t>
            </a:r>
            <a:r>
              <a:rPr lang="zh-TW" altLang="en-US" dirty="0">
                <a:solidFill>
                  <a:schemeClr val="tx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zh-TW" altLang="zh-TW" dirty="0">
                <a:solidFill>
                  <a:schemeClr val="tx1"/>
                </a:solidFill>
              </a:rPr>
              <a:t>每週一、四、五提供多種穀物攝取</a:t>
            </a:r>
            <a:r>
              <a:rPr lang="en-US" altLang="zh-TW" dirty="0">
                <a:solidFill>
                  <a:schemeClr val="tx1"/>
                </a:solidFill>
              </a:rPr>
              <a:t>:</a:t>
            </a:r>
            <a:r>
              <a:rPr lang="zh-TW" altLang="zh-TW" dirty="0">
                <a:solidFill>
                  <a:schemeClr val="tx1"/>
                </a:solidFill>
              </a:rPr>
              <a:t>如糙米飯或雜糧飯、</a:t>
            </a:r>
            <a:endParaRPr lang="en-US" altLang="zh-TW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zh-TW" altLang="en-US" dirty="0">
                <a:solidFill>
                  <a:schemeClr val="tx1"/>
                </a:solidFill>
              </a:rPr>
              <a:t>         </a:t>
            </a:r>
            <a:r>
              <a:rPr lang="zh-TW" altLang="zh-TW" dirty="0">
                <a:solidFill>
                  <a:schemeClr val="tx1"/>
                </a:solidFill>
              </a:rPr>
              <a:t>地瓜飯。每週二提供白飯。</a:t>
            </a:r>
          </a:p>
          <a:p>
            <a:pPr marL="0" indent="0">
              <a:buNone/>
            </a:pPr>
            <a:r>
              <a:rPr lang="zh-TW" altLang="zh-TW" dirty="0">
                <a:solidFill>
                  <a:schemeClr val="tx1"/>
                </a:solidFill>
              </a:rPr>
              <a:t>三、每週三提供小朋友喜愛的特餐</a:t>
            </a:r>
            <a:r>
              <a:rPr lang="en-US" altLang="zh-TW" dirty="0">
                <a:solidFill>
                  <a:schemeClr val="tx1"/>
                </a:solidFill>
              </a:rPr>
              <a:t>(</a:t>
            </a:r>
            <a:r>
              <a:rPr lang="zh-TW" altLang="zh-TW" dirty="0">
                <a:solidFill>
                  <a:schemeClr val="tx1"/>
                </a:solidFill>
              </a:rPr>
              <a:t>如：麵食、米粉…</a:t>
            </a:r>
            <a:r>
              <a:rPr lang="en-US" altLang="zh-TW" dirty="0">
                <a:solidFill>
                  <a:schemeClr val="tx1"/>
                </a:solidFill>
              </a:rPr>
              <a:t>    </a:t>
            </a:r>
            <a:r>
              <a:rPr lang="zh-TW" altLang="zh-TW" dirty="0">
                <a:solidFill>
                  <a:schemeClr val="tx1"/>
                </a:solidFill>
              </a:rPr>
              <a:t>等）。</a:t>
            </a:r>
          </a:p>
          <a:p>
            <a:pPr marL="0" indent="0">
              <a:buNone/>
            </a:pPr>
            <a:r>
              <a:rPr lang="zh-TW" altLang="zh-TW" dirty="0">
                <a:solidFill>
                  <a:schemeClr val="tx1"/>
                </a:solidFill>
              </a:rPr>
              <a:t>四、每週五蔬食日，響應環保節能減碳，不提供動</a:t>
            </a:r>
            <a:r>
              <a:rPr lang="zh-TW" altLang="en-US" dirty="0">
                <a:solidFill>
                  <a:schemeClr val="tx1"/>
                </a:solidFill>
              </a:rPr>
              <a:t>    </a:t>
            </a:r>
            <a:r>
              <a:rPr lang="en-US" altLang="zh-TW" dirty="0">
                <a:solidFill>
                  <a:schemeClr val="tx1"/>
                </a:solidFill>
              </a:rPr>
              <a:t>  </a:t>
            </a:r>
            <a:r>
              <a:rPr lang="zh-TW" altLang="zh-TW" dirty="0">
                <a:solidFill>
                  <a:schemeClr val="tx1"/>
                </a:solidFill>
              </a:rPr>
              <a:t>物性蛋白質。</a:t>
            </a:r>
          </a:p>
          <a:p>
            <a:pPr marL="0" indent="0">
              <a:buNone/>
            </a:pPr>
            <a:r>
              <a:rPr lang="zh-TW" altLang="zh-TW" dirty="0">
                <a:solidFill>
                  <a:schemeClr val="tx1"/>
                </a:solidFill>
              </a:rPr>
              <a:t>五、每月供應</a:t>
            </a:r>
            <a:r>
              <a:rPr lang="en-US" altLang="zh-TW" dirty="0">
                <a:solidFill>
                  <a:schemeClr val="tx1"/>
                </a:solidFill>
              </a:rPr>
              <a:t>2</a:t>
            </a:r>
            <a:r>
              <a:rPr lang="zh-TW" altLang="zh-TW" dirty="0">
                <a:solidFill>
                  <a:schemeClr val="tx1"/>
                </a:solidFill>
              </a:rPr>
              <a:t>次奶類增加鈣質攝取</a:t>
            </a:r>
            <a:r>
              <a:rPr lang="en-US" altLang="zh-TW" dirty="0">
                <a:solidFill>
                  <a:schemeClr val="tx1"/>
                </a:solidFill>
              </a:rPr>
              <a:t>(1</a:t>
            </a:r>
            <a:r>
              <a:rPr lang="zh-TW" altLang="zh-TW" dirty="0">
                <a:solidFill>
                  <a:schemeClr val="tx1"/>
                </a:solidFill>
              </a:rPr>
              <a:t>學期</a:t>
            </a:r>
            <a:r>
              <a:rPr lang="en-US" altLang="zh-TW" dirty="0">
                <a:solidFill>
                  <a:schemeClr val="tx1"/>
                </a:solidFill>
              </a:rPr>
              <a:t>8</a:t>
            </a:r>
            <a:r>
              <a:rPr lang="zh-TW" altLang="zh-TW" dirty="0">
                <a:solidFill>
                  <a:schemeClr val="tx1"/>
                </a:solidFill>
              </a:rPr>
              <a:t>次</a:t>
            </a:r>
            <a:r>
              <a:rPr lang="en-US" altLang="zh-TW" dirty="0">
                <a:solidFill>
                  <a:schemeClr val="tx1"/>
                </a:solidFill>
              </a:rPr>
              <a:t>)</a:t>
            </a:r>
            <a:r>
              <a:rPr lang="zh-TW" altLang="zh-TW" dirty="0">
                <a:solidFill>
                  <a:schemeClr val="tx1"/>
                </a:solidFill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888388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C3E35A-F032-49D9-BA9B-485605C82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18255"/>
            <a:ext cx="10515600" cy="1325563"/>
          </a:xfrm>
        </p:spPr>
        <p:txBody>
          <a:bodyPr/>
          <a:lstStyle/>
          <a:p>
            <a:r>
              <a:rPr lang="zh-TW" altLang="en-US" dirty="0"/>
              <a:t>午餐中心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F814F39-3450-4069-8C6D-8A98C53BC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079500"/>
            <a:ext cx="10591800" cy="50974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dirty="0">
                <a:solidFill>
                  <a:schemeClr val="tx1"/>
                </a:solidFill>
              </a:rPr>
              <a:t>～新竹市東區建功國民小學營養午餐特色～</a:t>
            </a:r>
          </a:p>
          <a:p>
            <a:pPr marL="0" lvl="0" indent="0">
              <a:buNone/>
            </a:pPr>
            <a:r>
              <a:rPr lang="zh-TW" altLang="zh-TW" dirty="0">
                <a:solidFill>
                  <a:schemeClr val="tx1"/>
                </a:solidFill>
              </a:rPr>
              <a:t>六、每週供應</a:t>
            </a:r>
            <a:r>
              <a:rPr lang="en-US" altLang="zh-TW" dirty="0">
                <a:solidFill>
                  <a:schemeClr val="tx1"/>
                </a:solidFill>
              </a:rPr>
              <a:t>1</a:t>
            </a:r>
            <a:r>
              <a:rPr lang="zh-TW" altLang="zh-TW" dirty="0">
                <a:solidFill>
                  <a:schemeClr val="tx1"/>
                </a:solidFill>
              </a:rPr>
              <a:t>次水果。</a:t>
            </a:r>
          </a:p>
          <a:p>
            <a:pPr marL="0" indent="0">
              <a:buNone/>
            </a:pPr>
            <a:r>
              <a:rPr lang="zh-TW" altLang="zh-TW" dirty="0">
                <a:solidFill>
                  <a:schemeClr val="tx1"/>
                </a:solidFill>
              </a:rPr>
              <a:t>七、符合彩虹原則食材多變化，均衡攝取各類食物。</a:t>
            </a:r>
          </a:p>
          <a:p>
            <a:pPr marL="0" indent="0">
              <a:buNone/>
            </a:pPr>
            <a:r>
              <a:rPr lang="zh-TW" altLang="zh-TW" dirty="0">
                <a:solidFill>
                  <a:schemeClr val="tx1"/>
                </a:solidFill>
              </a:rPr>
              <a:t>八、每週供應</a:t>
            </a:r>
            <a:r>
              <a:rPr lang="en-US" altLang="zh-TW" dirty="0">
                <a:solidFill>
                  <a:schemeClr val="tx1"/>
                </a:solidFill>
              </a:rPr>
              <a:t>1</a:t>
            </a:r>
            <a:r>
              <a:rPr lang="zh-TW" altLang="zh-TW" dirty="0">
                <a:solidFill>
                  <a:schemeClr val="tx1"/>
                </a:solidFill>
              </a:rPr>
              <a:t>次有機蔬菜</a:t>
            </a:r>
            <a:r>
              <a:rPr lang="en-US" altLang="zh-TW" dirty="0">
                <a:solidFill>
                  <a:schemeClr val="tx1"/>
                </a:solidFill>
              </a:rPr>
              <a:t>(</a:t>
            </a:r>
            <a:r>
              <a:rPr lang="zh-TW" altLang="zh-TW" dirty="0">
                <a:solidFill>
                  <a:schemeClr val="tx1"/>
                </a:solidFill>
              </a:rPr>
              <a:t>農委會獎勵金補助</a:t>
            </a:r>
            <a:r>
              <a:rPr lang="en-US" altLang="zh-TW" dirty="0">
                <a:solidFill>
                  <a:schemeClr val="tx1"/>
                </a:solidFill>
              </a:rPr>
              <a:t>)</a:t>
            </a:r>
            <a:r>
              <a:rPr lang="zh-TW" altLang="zh-TW" dirty="0">
                <a:solidFill>
                  <a:schemeClr val="tx1"/>
                </a:solidFill>
              </a:rPr>
              <a:t>。</a:t>
            </a:r>
          </a:p>
          <a:p>
            <a:pPr marL="0" indent="0">
              <a:buNone/>
            </a:pPr>
            <a:r>
              <a:rPr lang="zh-TW" altLang="zh-TW" dirty="0">
                <a:solidFill>
                  <a:schemeClr val="tx1"/>
                </a:solidFill>
              </a:rPr>
              <a:t>九、甜湯、油炸食品每週一次為限。</a:t>
            </a:r>
          </a:p>
          <a:p>
            <a:pPr marL="0" indent="0">
              <a:buNone/>
            </a:pPr>
            <a:r>
              <a:rPr lang="zh-TW" altLang="zh-TW" dirty="0">
                <a:solidFill>
                  <a:schemeClr val="tx1"/>
                </a:solidFill>
              </a:rPr>
              <a:t>十、素食以天然食材為主。</a:t>
            </a:r>
            <a:endParaRPr lang="en-US" altLang="zh-TW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tx1"/>
                </a:solidFill>
              </a:rPr>
              <a:t>因疫情關係</a:t>
            </a:r>
            <a:r>
              <a:rPr lang="zh-TW" altLang="en-US" dirty="0">
                <a:solidFill>
                  <a:schemeClr val="tx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，</a:t>
            </a:r>
            <a:r>
              <a:rPr lang="zh-TW" altLang="en-US" dirty="0">
                <a:solidFill>
                  <a:schemeClr val="tx1"/>
                </a:solidFill>
              </a:rPr>
              <a:t>午餐中心暫不開放家長監廚</a:t>
            </a:r>
            <a:r>
              <a:rPr lang="en-US" altLang="zh-TW" dirty="0">
                <a:solidFill>
                  <a:schemeClr val="tx1"/>
                </a:solidFill>
              </a:rPr>
              <a:t>!</a:t>
            </a:r>
            <a:r>
              <a:rPr lang="zh-TW" altLang="en-US" dirty="0">
                <a:solidFill>
                  <a:schemeClr val="tx1"/>
                </a:solidFill>
              </a:rPr>
              <a:t>不便之處</a:t>
            </a:r>
            <a:r>
              <a:rPr lang="en-US" altLang="zh-TW" dirty="0">
                <a:solidFill>
                  <a:schemeClr val="tx1"/>
                </a:solidFill>
              </a:rPr>
              <a:t>!</a:t>
            </a:r>
            <a:r>
              <a:rPr lang="zh-TW" altLang="en-US" dirty="0">
                <a:solidFill>
                  <a:schemeClr val="tx1"/>
                </a:solidFill>
              </a:rPr>
              <a:t>請見諒</a:t>
            </a:r>
            <a:r>
              <a:rPr lang="en-US" altLang="zh-TW" dirty="0">
                <a:solidFill>
                  <a:schemeClr val="tx1"/>
                </a:solidFill>
              </a:rPr>
              <a:t>!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338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63B61628-F611-4D18-B549-DD5A21207DC0}"/>
              </a:ext>
            </a:extLst>
          </p:cNvPr>
          <p:cNvSpPr txBox="1"/>
          <p:nvPr/>
        </p:nvSpPr>
        <p:spPr>
          <a:xfrm>
            <a:off x="1944210" y="2583402"/>
            <a:ext cx="79100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8000" dirty="0">
                <a:latin typeface="標楷體" panose="03000509000000000000" pitchFamily="65" charset="-120"/>
                <a:ea typeface="標楷體" panose="03000509000000000000" pitchFamily="65" charset="-120"/>
              </a:rPr>
              <a:t>輔導處</a:t>
            </a:r>
          </a:p>
        </p:txBody>
      </p:sp>
    </p:spTree>
    <p:extLst>
      <p:ext uri="{BB962C8B-B14F-4D97-AF65-F5344CB8AC3E}">
        <p14:creationId xmlns:p14="http://schemas.microsoft.com/office/powerpoint/2010/main" val="994436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01學習扶助三層級.jpg">
            <a:extLst>
              <a:ext uri="{FF2B5EF4-FFF2-40B4-BE49-F238E27FC236}">
                <a16:creationId xmlns:a16="http://schemas.microsoft.com/office/drawing/2014/main" id="{CB259B6B-79DF-42D2-BB8D-0ACD7DD7BF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24677" y="1161072"/>
            <a:ext cx="5294974" cy="371277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F7FED34C-DA5C-41E1-AE8C-5CD85C7C97CF}"/>
              </a:ext>
            </a:extLst>
          </p:cNvPr>
          <p:cNvSpPr/>
          <p:nvPr/>
        </p:nvSpPr>
        <p:spPr>
          <a:xfrm>
            <a:off x="5519650" y="982176"/>
            <a:ext cx="631466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24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★</a:t>
            </a:r>
            <a:r>
              <a:rPr lang="zh-TW" altLang="zh-TW" sz="24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配合十二年國民教育推動，國教署推動國民中小學學生學習扶助，希望達成下列三項目的：一、</a:t>
            </a:r>
            <a:r>
              <a:rPr lang="zh-TW" altLang="zh-TW" sz="2400" u="sng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篩選國語文、數學、英語文三科目（領域）學習低成就學生，及早即時實施學習扶助，弭平學力落差</a:t>
            </a:r>
            <a:r>
              <a:rPr lang="zh-TW" altLang="zh-TW" sz="24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。二、提升學生學習效能，確保學生基本學力。三、落實教育機會均等理想，實現社會公平正義。</a:t>
            </a:r>
            <a:endParaRPr lang="zh-TW" altLang="zh-TW" sz="2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zh-TW" sz="24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★</a:t>
            </a:r>
            <a:r>
              <a:rPr lang="zh-TW" altLang="zh-TW" sz="24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本學期五</a:t>
            </a:r>
            <a:r>
              <a:rPr lang="en-US" altLang="zh-TW" sz="24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~</a:t>
            </a:r>
            <a:r>
              <a:rPr lang="zh-TW" altLang="zh-TW" sz="24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六月間，將進行「篩選測驗」。若孩子接到測驗通知，請不要太過擔心，測驗目的在於即時發現孩子的學習弱項，測驗結果會提供給教師進行教學修正及方向。</a:t>
            </a:r>
            <a:endParaRPr lang="zh-TW" altLang="zh-TW" sz="2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zh-TW" altLang="zh-TW" sz="2400" dirty="0">
                <a:ea typeface="標楷體" panose="03000509000000000000" pitchFamily="65" charset="-120"/>
                <a:cs typeface="Times New Roman" panose="02020603050405020304" pitchFamily="18" charset="0"/>
              </a:rPr>
              <a:t>★</a:t>
            </a:r>
            <a:r>
              <a:rPr lang="zh-TW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感謝家長們的配合及協助，您的支持是孩子學習的最佳動力！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25104520"/>
      </p:ext>
    </p:extLst>
  </p:cSld>
  <p:clrMapOvr>
    <a:masterClrMapping/>
  </p:clrMapOvr>
</p:sld>
</file>

<file path=ppt/theme/theme1.xml><?xml version="1.0" encoding="utf-8"?>
<a:theme xmlns:a="http://schemas.openxmlformats.org/drawingml/2006/main" name="徽章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徽章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徽章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徽章</Template>
  <TotalTime>1342</TotalTime>
  <Words>1321</Words>
  <Application>Microsoft Office PowerPoint</Application>
  <PresentationFormat>寬螢幕</PresentationFormat>
  <Paragraphs>163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8" baseType="lpstr">
      <vt:lpstr>王漢宗中仿宋繁</vt:lpstr>
      <vt:lpstr>微軟正黑體</vt:lpstr>
      <vt:lpstr>新細明體</vt:lpstr>
      <vt:lpstr>新細明體</vt:lpstr>
      <vt:lpstr>標楷體</vt:lpstr>
      <vt:lpstr>Arial</vt:lpstr>
      <vt:lpstr>Calibri</vt:lpstr>
      <vt:lpstr>Gill Sans MT</vt:lpstr>
      <vt:lpstr>Impact</vt:lpstr>
      <vt:lpstr>Times New Roman</vt:lpstr>
      <vt:lpstr>徽章</vt:lpstr>
      <vt:lpstr>PowerPoint 簡報</vt:lpstr>
      <vt:lpstr>PowerPoint 簡報</vt:lpstr>
      <vt:lpstr>社團開課事項說明</vt:lpstr>
      <vt:lpstr>上下學動線規劃</vt:lpstr>
      <vt:lpstr>反毒影片觀賞</vt:lpstr>
      <vt:lpstr>午餐中心</vt:lpstr>
      <vt:lpstr>午餐中心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新竹市東區建功國民小學      應屆畢業生受獎辦法 </vt:lpstr>
      <vt:lpstr>完整的辦法有放在校網，供家長查詢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</dc:creator>
  <cp:lastModifiedBy>A</cp:lastModifiedBy>
  <cp:revision>18</cp:revision>
  <dcterms:created xsi:type="dcterms:W3CDTF">2022-02-14T04:42:29Z</dcterms:created>
  <dcterms:modified xsi:type="dcterms:W3CDTF">2022-02-17T03:46:27Z</dcterms:modified>
</cp:coreProperties>
</file>